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3" roundtripDataSignature="AMtx7mg4i5pkObKLfpo3KqX6MF1UNGsd4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online.factsmgt.com/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idx="1" type="subTitle"/>
          </p:nvPr>
        </p:nvSpPr>
        <p:spPr>
          <a:xfrm>
            <a:off x="1895302" y="4134051"/>
            <a:ext cx="8370916" cy="17347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97B7D"/>
              </a:buClr>
              <a:buSzPts val="2800"/>
              <a:buNone/>
            </a:pPr>
            <a:r>
              <a:rPr lang="en-US" sz="2800">
                <a:solidFill>
                  <a:srgbClr val="797B7D"/>
                </a:solidFill>
                <a:latin typeface="Arial"/>
                <a:ea typeface="Arial"/>
                <a:cs typeface="Arial"/>
                <a:sym typeface="Arial"/>
              </a:rPr>
              <a:t>How to Apply for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97B7D"/>
              </a:buClr>
              <a:buSzPts val="2800"/>
              <a:buNone/>
            </a:pPr>
            <a:r>
              <a:rPr lang="en-US" sz="2800">
                <a:solidFill>
                  <a:srgbClr val="797B7D"/>
                </a:solidFill>
                <a:latin typeface="Arial"/>
                <a:ea typeface="Arial"/>
                <a:cs typeface="Arial"/>
                <a:sym typeface="Arial"/>
              </a:rPr>
              <a:t>Tuition Assistance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sz="1200">
              <a:solidFill>
                <a:srgbClr val="797B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97B7D"/>
              </a:buClr>
              <a:buSzPts val="2800"/>
              <a:buNone/>
            </a:pPr>
            <a:r>
              <a:rPr lang="en-US" sz="2800">
                <a:solidFill>
                  <a:srgbClr val="797B7D"/>
                </a:solidFill>
                <a:latin typeface="Arial"/>
                <a:ea typeface="Arial"/>
                <a:cs typeface="Arial"/>
                <a:sym typeface="Arial"/>
              </a:rPr>
              <a:t>2023-2024</a:t>
            </a:r>
            <a:endParaRPr/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79574" y="959836"/>
            <a:ext cx="2685499" cy="28723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idx="1" type="body"/>
          </p:nvPr>
        </p:nvSpPr>
        <p:spPr>
          <a:xfrm>
            <a:off x="1550109" y="1690688"/>
            <a:ext cx="91446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None/>
            </a:pP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“The HALO Initiative supports Catholic Schools in the Diocese of Dallas in getting students to </a:t>
            </a:r>
            <a:r>
              <a:rPr b="1"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college &amp; heaven </a:t>
            </a: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by coordinating the distribution of </a:t>
            </a:r>
            <a:r>
              <a:rPr b="1"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need-based tuition assistance </a:t>
            </a: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to students in diocesan schools. We believe that </a:t>
            </a:r>
            <a:r>
              <a:rPr b="1"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Catholic education changes lives &amp; improves communities</a:t>
            </a: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, and that a family’s ability to pay should not limit their access to a better life through one of our Catholic Schools.”</a:t>
            </a:r>
            <a:endParaRPr/>
          </a:p>
        </p:txBody>
      </p:sp>
      <p:sp>
        <p:nvSpPr>
          <p:cNvPr id="91" name="Google Shape;91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97B7D"/>
              </a:buClr>
              <a:buSzPts val="4000"/>
              <a:buFont typeface="Arial"/>
              <a:buNone/>
            </a:pPr>
            <a:r>
              <a:rPr lang="en-US" sz="4000">
                <a:solidFill>
                  <a:srgbClr val="797B7D"/>
                </a:solidFill>
                <a:latin typeface="Arial"/>
                <a:ea typeface="Arial"/>
                <a:cs typeface="Arial"/>
                <a:sym typeface="Arial"/>
              </a:rPr>
              <a:t>Who is HALO?</a:t>
            </a:r>
            <a:endParaRPr/>
          </a:p>
        </p:txBody>
      </p:sp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94808" y="5324020"/>
            <a:ext cx="1115549" cy="119316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/>
          <p:nvPr/>
        </p:nvSpPr>
        <p:spPr>
          <a:xfrm>
            <a:off x="1199111" y="1345015"/>
            <a:ext cx="9793778" cy="45719"/>
          </a:xfrm>
          <a:prstGeom prst="rect">
            <a:avLst/>
          </a:prstGeom>
          <a:solidFill>
            <a:srgbClr val="2383C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/>
          <p:nvPr>
            <p:ph idx="1" type="body"/>
          </p:nvPr>
        </p:nvSpPr>
        <p:spPr>
          <a:xfrm>
            <a:off x="838200" y="1496291"/>
            <a:ext cx="10515600" cy="46806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None/>
            </a:pP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To be considered for tuition assistance, a family/student must: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Char char="•"/>
            </a:pPr>
            <a:r>
              <a:rPr lang="en-US" sz="2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Complete an application through FACTS Grant &amp; Aid </a:t>
            </a:r>
            <a:endParaRPr/>
          </a:p>
          <a:p>
            <a:pPr indent="0" lvl="1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None/>
            </a:pPr>
            <a:r>
              <a:rPr lang="en-US" sz="2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  (must re-apply annually)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Char char="•"/>
            </a:pPr>
            <a:r>
              <a:rPr lang="en-US" sz="2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Demonstrate financial need 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Char char="•"/>
            </a:pPr>
            <a:r>
              <a:rPr lang="en-US" sz="2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Meet the school’s entrance requirements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Char char="•"/>
            </a:pPr>
            <a:r>
              <a:rPr lang="en-US" sz="2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Be current with all financial obligations due to any Catholic school within the diocese</a:t>
            </a:r>
            <a:endParaRPr/>
          </a:p>
          <a:p>
            <a:pPr indent="0" lvl="1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None/>
            </a:pPr>
            <a:r>
              <a:rPr lang="en-US" sz="2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Financial aid is awarded without regard for race, religion, gender, or ethnic origin.</a:t>
            </a:r>
            <a:endParaRPr/>
          </a:p>
        </p:txBody>
      </p:sp>
      <p:sp>
        <p:nvSpPr>
          <p:cNvPr id="99" name="Google Shape;99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97B7D"/>
              </a:buClr>
              <a:buSzPts val="4000"/>
              <a:buFont typeface="Arial"/>
              <a:buNone/>
            </a:pPr>
            <a:r>
              <a:rPr lang="en-US" sz="4000">
                <a:solidFill>
                  <a:srgbClr val="797B7D"/>
                </a:solidFill>
                <a:latin typeface="Arial"/>
                <a:ea typeface="Arial"/>
                <a:cs typeface="Arial"/>
                <a:sym typeface="Arial"/>
              </a:rPr>
              <a:t>Eligibility</a:t>
            </a:r>
            <a:endParaRPr/>
          </a:p>
        </p:txBody>
      </p:sp>
      <p:pic>
        <p:nvPicPr>
          <p:cNvPr id="100" name="Google Shape;10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94808" y="5324020"/>
            <a:ext cx="1115549" cy="119316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3"/>
          <p:cNvSpPr/>
          <p:nvPr/>
        </p:nvSpPr>
        <p:spPr>
          <a:xfrm>
            <a:off x="1199111" y="1345015"/>
            <a:ext cx="9793778" cy="45719"/>
          </a:xfrm>
          <a:prstGeom prst="rect">
            <a:avLst/>
          </a:prstGeom>
          <a:solidFill>
            <a:srgbClr val="2383C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/>
          <p:nvPr>
            <p:ph idx="1" type="body"/>
          </p:nvPr>
        </p:nvSpPr>
        <p:spPr>
          <a:xfrm>
            <a:off x="838200" y="1659371"/>
            <a:ext cx="10515600" cy="48578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Char char="•"/>
            </a:pPr>
            <a:r>
              <a:rPr lang="en-US" u="sng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Priority Application Round for Current Families 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 November 1, 2022 – January 5, 2023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000"/>
              <a:buChar char="•"/>
            </a:pP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Open to families with a student enrolled </a:t>
            </a:r>
            <a:b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at any Catholic school in 2022-2023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000"/>
              <a:buChar char="•"/>
            </a:pP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Can use prior 2021 tax return &amp; documents or 2022 tax return + documents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000"/>
              <a:buChar char="•"/>
            </a:pP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Awards announced in February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400"/>
              <a:buChar char="•"/>
            </a:pPr>
            <a:r>
              <a:rPr lang="en-US" u="sng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Regular Application Round for All Families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 January 6 – April 1, 2023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000"/>
              <a:buChar char="•"/>
            </a:pP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Open to current and new families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000"/>
              <a:buChar char="•"/>
            </a:pP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Can use 2022 tax return + 2022 documents </a:t>
            </a:r>
            <a:endParaRPr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000"/>
              <a:buChar char="•"/>
            </a:pP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Awards announced in early May</a:t>
            </a:r>
            <a:endParaRPr/>
          </a:p>
        </p:txBody>
      </p:sp>
      <p:sp>
        <p:nvSpPr>
          <p:cNvPr id="107" name="Google Shape;107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97B7D"/>
              </a:buClr>
              <a:buSzPts val="4000"/>
              <a:buFont typeface="Arial"/>
              <a:buNone/>
            </a:pPr>
            <a:r>
              <a:rPr lang="en-US" sz="4000">
                <a:solidFill>
                  <a:srgbClr val="797B7D"/>
                </a:solidFill>
                <a:latin typeface="Arial"/>
                <a:ea typeface="Arial"/>
                <a:cs typeface="Arial"/>
                <a:sym typeface="Arial"/>
              </a:rPr>
              <a:t>Application Timeline</a:t>
            </a:r>
            <a:endParaRPr/>
          </a:p>
        </p:txBody>
      </p:sp>
      <p:pic>
        <p:nvPicPr>
          <p:cNvPr id="108" name="Google Shape;10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94808" y="5324020"/>
            <a:ext cx="1115549" cy="119316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4"/>
          <p:cNvSpPr/>
          <p:nvPr/>
        </p:nvSpPr>
        <p:spPr>
          <a:xfrm>
            <a:off x="1199111" y="1345015"/>
            <a:ext cx="9793778" cy="45719"/>
          </a:xfrm>
          <a:prstGeom prst="rect">
            <a:avLst/>
          </a:prstGeom>
          <a:solidFill>
            <a:srgbClr val="2383C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/>
          <p:nvPr>
            <p:ph idx="1" type="body"/>
          </p:nvPr>
        </p:nvSpPr>
        <p:spPr>
          <a:xfrm>
            <a:off x="838200" y="1720356"/>
            <a:ext cx="7534013" cy="48578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Calibri"/>
              <a:buAutoNum type="arabicPeriod"/>
            </a:pP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Use your school’s unique FACTS link </a:t>
            </a:r>
            <a:b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or visit </a:t>
            </a:r>
            <a:r>
              <a:rPr lang="en-US" u="sng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www.online.factsmgt.com</a:t>
            </a: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to create an account or log in</a:t>
            </a:r>
            <a:endParaRPr/>
          </a:p>
          <a:p>
            <a:pPr indent="-457200" lvl="1" marL="914400" rtl="0" algn="l">
              <a:lnSpc>
                <a:spcPct val="90000"/>
              </a:lnSpc>
              <a:spcBef>
                <a:spcPts val="29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Calibri"/>
              <a:buAutoNum type="arabicPeriod"/>
            </a:pP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Complete one application per family </a:t>
            </a:r>
            <a:b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and pay the $40 application fee</a:t>
            </a:r>
            <a:endParaRPr/>
          </a:p>
          <a:p>
            <a:pPr indent="-457200" lvl="1" marL="914400" rtl="0" algn="l">
              <a:lnSpc>
                <a:spcPct val="90000"/>
              </a:lnSpc>
              <a:spcBef>
                <a:spcPts val="29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Calibri"/>
              <a:buAutoNum type="arabicPeriod"/>
            </a:pP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Upload required supporting tax documents</a:t>
            </a:r>
            <a:endParaRPr/>
          </a:p>
          <a:p>
            <a:pPr indent="-457200" lvl="1" marL="914400" rtl="0" algn="l">
              <a:lnSpc>
                <a:spcPct val="90000"/>
              </a:lnSpc>
              <a:spcBef>
                <a:spcPts val="29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Calibri"/>
              <a:buAutoNum type="arabicPeriod"/>
            </a:pP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You will receive a confirmation email </a:t>
            </a:r>
            <a:b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from FACTS when your application is completed</a:t>
            </a:r>
            <a:endParaRPr/>
          </a:p>
        </p:txBody>
      </p:sp>
      <p:sp>
        <p:nvSpPr>
          <p:cNvPr id="115" name="Google Shape;115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97B7D"/>
              </a:buClr>
              <a:buSzPts val="4000"/>
              <a:buFont typeface="Arial"/>
              <a:buNone/>
            </a:pPr>
            <a:r>
              <a:rPr lang="en-US" sz="4000">
                <a:solidFill>
                  <a:srgbClr val="797B7D"/>
                </a:solidFill>
                <a:latin typeface="Arial"/>
                <a:ea typeface="Arial"/>
                <a:cs typeface="Arial"/>
                <a:sym typeface="Arial"/>
              </a:rPr>
              <a:t>How to Apply</a:t>
            </a:r>
            <a:endParaRPr/>
          </a:p>
        </p:txBody>
      </p:sp>
      <p:pic>
        <p:nvPicPr>
          <p:cNvPr id="116" name="Google Shape;116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94808" y="5324020"/>
            <a:ext cx="1115549" cy="119316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5"/>
          <p:cNvSpPr/>
          <p:nvPr/>
        </p:nvSpPr>
        <p:spPr>
          <a:xfrm>
            <a:off x="1199111" y="1345015"/>
            <a:ext cx="9793778" cy="45719"/>
          </a:xfrm>
          <a:prstGeom prst="rect">
            <a:avLst/>
          </a:prstGeom>
          <a:solidFill>
            <a:srgbClr val="2383C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8" name="Google Shape;118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143707" y="2738653"/>
            <a:ext cx="3561996" cy="1011607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5"/>
          <p:cNvSpPr txBox="1"/>
          <p:nvPr/>
        </p:nvSpPr>
        <p:spPr>
          <a:xfrm>
            <a:off x="8308413" y="3779928"/>
            <a:ext cx="3496866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Both HALO and your school will have access to your FACTS application, so you only need to complete it once.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/>
          <p:nvPr>
            <p:ph idx="1" type="body"/>
          </p:nvPr>
        </p:nvSpPr>
        <p:spPr>
          <a:xfrm>
            <a:off x="838200" y="1484804"/>
            <a:ext cx="10515600" cy="48578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Char char="•"/>
            </a:pP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Income Tax Return (1040, 1040 A, 1040 EZ)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rgbClr val="2383C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400"/>
              <a:buChar char="•"/>
            </a:pP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W-2 Wage &amp; Tax Statements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400"/>
              <a:buChar char="•"/>
            </a:pP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Supporting Tax Schedules (Business, Farm, Rental Property, S-Corporation, Partnership, Estates &amp; Trusts)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400"/>
              <a:buChar char="•"/>
            </a:pP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Non-Taxable Income Documents (Social Security, Welfare, Child Support, etc.)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i="1"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Any income reported on your application should be supported by appropriate documents for your application to be eligible. </a:t>
            </a:r>
            <a:endParaRPr/>
          </a:p>
        </p:txBody>
      </p:sp>
      <p:sp>
        <p:nvSpPr>
          <p:cNvPr id="125" name="Google Shape;125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97B7D"/>
              </a:buClr>
              <a:buSzPts val="4000"/>
              <a:buFont typeface="Arial"/>
              <a:buNone/>
            </a:pPr>
            <a:r>
              <a:rPr lang="en-US" sz="4000">
                <a:solidFill>
                  <a:srgbClr val="797B7D"/>
                </a:solidFill>
                <a:latin typeface="Arial"/>
                <a:ea typeface="Arial"/>
                <a:cs typeface="Arial"/>
                <a:sym typeface="Arial"/>
              </a:rPr>
              <a:t>Required Tax Documents</a:t>
            </a:r>
            <a:endParaRPr/>
          </a:p>
        </p:txBody>
      </p:sp>
      <p:pic>
        <p:nvPicPr>
          <p:cNvPr id="126" name="Google Shape;12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94808" y="5324020"/>
            <a:ext cx="1115549" cy="119316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6"/>
          <p:cNvSpPr/>
          <p:nvPr/>
        </p:nvSpPr>
        <p:spPr>
          <a:xfrm>
            <a:off x="1199111" y="1345015"/>
            <a:ext cx="9793778" cy="45719"/>
          </a:xfrm>
          <a:prstGeom prst="rect">
            <a:avLst/>
          </a:prstGeom>
          <a:solidFill>
            <a:srgbClr val="2383C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/>
          <p:nvPr>
            <p:ph idx="1" type="body"/>
          </p:nvPr>
        </p:nvSpPr>
        <p:spPr>
          <a:xfrm>
            <a:off x="838200" y="1484804"/>
            <a:ext cx="10515600" cy="48578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1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If you do not file income taxes, you are still encouraged to apply for tuition assistance. Your information will remain confidential. 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400"/>
              <a:buChar char="•"/>
            </a:pP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List your income on your application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400"/>
              <a:buChar char="•"/>
            </a:pP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Provide supporting documents, for example: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000"/>
              <a:buChar char="•"/>
            </a:pP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 letter from an employer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000"/>
              <a:buChar char="•"/>
            </a:pP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Documentation of non-taxable income </a:t>
            </a:r>
            <a:b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(child support, social security, etc.)</a:t>
            </a:r>
            <a:endParaRPr/>
          </a:p>
        </p:txBody>
      </p:sp>
      <p:sp>
        <p:nvSpPr>
          <p:cNvPr id="133" name="Google Shape;133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97B7D"/>
              </a:buClr>
              <a:buSzPts val="4000"/>
              <a:buFont typeface="Arial"/>
              <a:buNone/>
            </a:pPr>
            <a:r>
              <a:rPr lang="en-US" sz="4000">
                <a:solidFill>
                  <a:srgbClr val="797B7D"/>
                </a:solidFill>
                <a:latin typeface="Arial"/>
                <a:ea typeface="Arial"/>
                <a:cs typeface="Arial"/>
                <a:sym typeface="Arial"/>
              </a:rPr>
              <a:t>What if I don’t file taxes?</a:t>
            </a:r>
            <a:endParaRPr/>
          </a:p>
        </p:txBody>
      </p:sp>
      <p:pic>
        <p:nvPicPr>
          <p:cNvPr id="134" name="Google Shape;13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94808" y="5324020"/>
            <a:ext cx="1115549" cy="119316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7"/>
          <p:cNvSpPr/>
          <p:nvPr/>
        </p:nvSpPr>
        <p:spPr>
          <a:xfrm>
            <a:off x="1199111" y="1345015"/>
            <a:ext cx="9793778" cy="45719"/>
          </a:xfrm>
          <a:prstGeom prst="rect">
            <a:avLst/>
          </a:prstGeom>
          <a:solidFill>
            <a:srgbClr val="2383C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2018-07-31T16:17:40Z</dcterms:created>
  <dc:creator>Michelle Gagne</dc:creator>
</cp:coreProperties>
</file>